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46" r:id="rId15"/>
    <p:sldId id="347" r:id="rId16"/>
    <p:sldId id="334" r:id="rId17"/>
    <p:sldId id="337" r:id="rId18"/>
    <p:sldId id="335" r:id="rId19"/>
    <p:sldId id="327" r:id="rId20"/>
    <p:sldId id="328" r:id="rId21"/>
    <p:sldId id="329" r:id="rId22"/>
    <p:sldId id="322" r:id="rId23"/>
    <p:sldId id="331" r:id="rId24"/>
    <p:sldId id="332" r:id="rId25"/>
    <p:sldId id="333" r:id="rId26"/>
    <p:sldId id="336" r:id="rId27"/>
    <p:sldId id="321" r:id="rId28"/>
    <p:sldId id="330" r:id="rId29"/>
    <p:sldId id="339" r:id="rId30"/>
    <p:sldId id="340" r:id="rId31"/>
    <p:sldId id="341" r:id="rId32"/>
    <p:sldId id="342" r:id="rId33"/>
    <p:sldId id="343" r:id="rId34"/>
    <p:sldId id="344" r:id="rId35"/>
  </p:sldIdLst>
  <p:sldSz cx="9144000" cy="5143500" type="screen16x9"/>
  <p:notesSz cx="6858000" cy="9144000"/>
  <p:embeddedFontLst>
    <p:embeddedFont>
      <p:font typeface="Fahkwang" pitchFamily="2" charset="-34"/>
      <p:regular r:id="rId37"/>
      <p:bold r:id="rId38"/>
      <p:italic r:id="rId39"/>
      <p:boldItalic r:id="rId40"/>
    </p:embeddedFont>
    <p:embeddedFont>
      <p:font typeface="Ingrid Darling" pitchFamily="2" charset="77"/>
      <p:regular r:id="rId41"/>
    </p:embeddedFont>
    <p:embeddedFont>
      <p:font typeface="Quicksand" pitchFamily="2" charset="77"/>
      <p:regular r:id="rId42"/>
      <p:bold r:id="rId43"/>
    </p:embeddedFont>
    <p:embeddedFont>
      <p:font typeface="Roboto Condensed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65017"/>
  </p:normalViewPr>
  <p:slideViewPr>
    <p:cSldViewPr snapToGrid="0">
      <p:cViewPr varScale="1">
        <p:scale>
          <a:sx n="136" d="100"/>
          <a:sy n="136" d="100"/>
        </p:scale>
        <p:origin x="34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pa.go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mate.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beef prices</a:t>
            </a:r>
          </a:p>
        </p:txBody>
      </p:sp>
    </p:spTree>
    <p:extLst>
      <p:ext uri="{BB962C8B-B14F-4D97-AF65-F5344CB8AC3E}">
        <p14:creationId xmlns:p14="http://schemas.microsoft.com/office/powerpoint/2010/main" val="215572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pork prices</a:t>
            </a:r>
          </a:p>
        </p:txBody>
      </p:sp>
    </p:spTree>
    <p:extLst>
      <p:ext uri="{BB962C8B-B14F-4D97-AF65-F5344CB8AC3E}">
        <p14:creationId xmlns:p14="http://schemas.microsoft.com/office/powerpoint/2010/main" val="40085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will discuss why it's crucial to understand and address climate change, highlighting its impacts on ecosystems, economies, and human well-being.</a:t>
            </a:r>
          </a:p>
          <a:p>
            <a:r>
              <a:rPr lang="en-US" b="0" i="0" dirty="0">
                <a:solidFill>
                  <a:srgbClr val="1D1C1D"/>
                </a:solidFill>
                <a:effectLst/>
                <a:highlight>
                  <a:srgbClr val="F8F8F8"/>
                </a:highlight>
                <a:latin typeface="Slack-Lato"/>
              </a:rPr>
              <a:t>Emphasize the need for collective action to mitigate its effects and adapt to the changes already underway.</a:t>
            </a:r>
          </a:p>
          <a:p>
            <a:r>
              <a:rPr lang="en-US" b="0" i="0" dirty="0">
                <a:solidFill>
                  <a:srgbClr val="1D1C1D"/>
                </a:solidFill>
                <a:effectLst/>
                <a:highlight>
                  <a:srgbClr val="F8F8F8"/>
                </a:highlight>
                <a:latin typeface="Slack-Lato"/>
              </a:rPr>
              <a:t>We will show the evidence of climate change and vulnerable regions</a:t>
            </a:r>
          </a:p>
          <a:p>
            <a:r>
              <a:rPr lang="en-US" b="0" i="0" dirty="0">
                <a:solidFill>
                  <a:srgbClr val="1D1C1D"/>
                </a:solidFill>
                <a:effectLst/>
                <a:highlight>
                  <a:srgbClr val="F8F8F8"/>
                </a:highlight>
                <a:latin typeface="Slack-Lato"/>
              </a:rPr>
              <a:t>Global efforts to address climate change individual actions and </a:t>
            </a:r>
            <a:r>
              <a:rPr lang="en-US" b="0" i="0" dirty="0" err="1">
                <a:solidFill>
                  <a:srgbClr val="1D1C1D"/>
                </a:solidFill>
                <a:effectLst/>
                <a:highlight>
                  <a:srgbClr val="F8F8F8"/>
                </a:highlight>
                <a:latin typeface="Slack-Lato"/>
              </a:rPr>
              <a:t>takeways</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livestock population vs temp</a:t>
            </a:r>
            <a:br>
              <a:rPr lang="en-US" dirty="0"/>
            </a:br>
            <a:r>
              <a:rPr lang="en-US" b="0" i="0" dirty="0">
                <a:solidFill>
                  <a:srgbClr val="1D1C1D"/>
                </a:solidFill>
                <a:effectLst/>
                <a:highlight>
                  <a:srgbClr val="F8F8F8"/>
                </a:highlight>
                <a:latin typeface="Slack-Lato"/>
              </a:rPr>
              <a:t>Population crops over the </a:t>
            </a:r>
            <a:r>
              <a:rPr lang="en-US" b="0" i="0" dirty="0" err="1">
                <a:solidFill>
                  <a:srgbClr val="1D1C1D"/>
                </a:solidFill>
                <a:effectLst/>
                <a:highlight>
                  <a:srgbClr val="F8F8F8"/>
                </a:highlight>
                <a:latin typeface="Slack-Lato"/>
              </a:rPr>
              <a:t>yaers</a:t>
            </a:r>
            <a:r>
              <a:rPr lang="en-US" b="0" i="0" dirty="0">
                <a:solidFill>
                  <a:srgbClr val="1D1C1D"/>
                </a:solidFill>
                <a:effectLst/>
                <a:highlight>
                  <a:srgbClr val="F8F8F8"/>
                </a:highlight>
                <a:latin typeface="Slack-Lato"/>
              </a:rPr>
              <a:t>, </a:t>
            </a:r>
            <a:r>
              <a:rPr lang="en-US" b="0" i="0" dirty="0" err="1">
                <a:solidFill>
                  <a:srgbClr val="1D1C1D"/>
                </a:solidFill>
                <a:effectLst/>
                <a:highlight>
                  <a:srgbClr val="F8F8F8"/>
                </a:highlight>
                <a:latin typeface="Slack-Lato"/>
              </a:rPr>
              <a:t>distrubition</a:t>
            </a:r>
            <a:br>
              <a:rPr lang="en-US" dirty="0"/>
            </a:br>
            <a:r>
              <a:rPr lang="en-US" b="0" i="0" dirty="0">
                <a:solidFill>
                  <a:srgbClr val="1D1C1D"/>
                </a:solidFill>
                <a:effectLst/>
                <a:highlight>
                  <a:srgbClr val="F8F8F8"/>
                </a:highlight>
                <a:latin typeface="Slack-Lato"/>
              </a:rPr>
              <a:t>Carbon emissions (dioxide)</a:t>
            </a:r>
            <a:br>
              <a:rPr lang="en-US" dirty="0"/>
            </a:br>
            <a:r>
              <a:rPr lang="en-US" b="0" i="0" dirty="0">
                <a:solidFill>
                  <a:srgbClr val="1D1C1D"/>
                </a:solidFill>
                <a:effectLst/>
                <a:highlight>
                  <a:srgbClr val="F8F8F8"/>
                </a:highlight>
                <a:latin typeface="Slack-Lato"/>
              </a:rPr>
              <a:t>Methane</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Read bullets </a:t>
            </a:r>
            <a:r>
              <a:rPr lang="en-US"/>
              <a:t>on slide</a:t>
            </a:r>
            <a:endParaRPr lang="en-US" dirty="0"/>
          </a:p>
          <a:p>
            <a:pPr algn="l"/>
            <a:r>
              <a:rPr lang="en-US" b="0" i="0" dirty="0">
                <a:solidFill>
                  <a:srgbClr val="1F2328"/>
                </a:solidFill>
                <a:effectLst/>
                <a:highlight>
                  <a:srgbClr val="FFFFFF"/>
                </a:highlight>
                <a:latin typeface="-apple-system"/>
              </a:rPr>
              <a:t>President Biden and Vice President Harris have set out some groundbreaking goals</a:t>
            </a:r>
          </a:p>
          <a:p>
            <a:pPr algn="l"/>
            <a:r>
              <a:rPr lang="en-US" b="0" i="0" dirty="0">
                <a:solidFill>
                  <a:srgbClr val="1F2328"/>
                </a:solidFill>
                <a:effectLst/>
                <a:highlight>
                  <a:srgbClr val="FFFFFF"/>
                </a:highlight>
                <a:latin typeface="-apple-system"/>
              </a:rPr>
              <a:t>a. Reducing U.S. greenhouse gas emissions 50-52 percent below 2005 levels in 2030</a:t>
            </a:r>
          </a:p>
          <a:p>
            <a:pPr algn="l"/>
            <a:r>
              <a:rPr lang="en-US" b="0" i="0" dirty="0">
                <a:solidFill>
                  <a:srgbClr val="1F2328"/>
                </a:solidFill>
                <a:effectLst/>
                <a:highlight>
                  <a:srgbClr val="FFFFFF"/>
                </a:highlight>
                <a:latin typeface="-apple-system"/>
              </a:rPr>
              <a:t>b. Reaching 100 percent carbon pollution-free electricity by 2035</a:t>
            </a:r>
          </a:p>
          <a:p>
            <a:pPr algn="l"/>
            <a:r>
              <a:rPr lang="en-US" b="0" i="0" dirty="0">
                <a:solidFill>
                  <a:srgbClr val="1F2328"/>
                </a:solidFill>
                <a:effectLst/>
                <a:highlight>
                  <a:srgbClr val="FFFFFF"/>
                </a:highlight>
                <a:latin typeface="-apple-system"/>
              </a:rPr>
              <a:t>c. Achieving a net-zero emission economy by 2050</a:t>
            </a: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used Kaggle, Data&gt;world, </a:t>
            </a:r>
            <a:r>
              <a:rPr lang="en-US" b="0" i="0" u="none" strike="noStrike" dirty="0">
                <a:effectLst/>
                <a:highlight>
                  <a:srgbClr val="F8F8F8"/>
                </a:highlight>
                <a:latin typeface="Slack-Lato"/>
                <a:hlinkClick r:id="rId3"/>
              </a:rPr>
              <a:t>epa.gov</a:t>
            </a:r>
            <a:r>
              <a:rPr lang="en-US" b="0" i="0" dirty="0">
                <a:solidFill>
                  <a:srgbClr val="1D1C1D"/>
                </a:solidFill>
                <a:effectLst/>
                <a:highlight>
                  <a:srgbClr val="F8F8F8"/>
                </a:highlight>
                <a:latin typeface="Slack-Lato"/>
              </a:rPr>
              <a:t> and </a:t>
            </a:r>
            <a:r>
              <a:rPr lang="en-US" b="0" i="0" u="none" strike="noStrike" dirty="0">
                <a:effectLst/>
                <a:highlight>
                  <a:srgbClr val="F8F8F8"/>
                </a:highlight>
                <a:latin typeface="Slack-Lato"/>
                <a:hlinkClick r:id="rId4"/>
              </a:rPr>
              <a:t>climate.gov</a:t>
            </a:r>
            <a:endParaRPr lang="en-US" b="0" i="0" u="none" strike="noStrike" dirty="0">
              <a:effectLst/>
              <a:highlight>
                <a:srgbClr val="F8F8F8"/>
              </a:highlight>
              <a:latin typeface="Slack-Lato"/>
            </a:endParaRPr>
          </a:p>
          <a:p>
            <a:r>
              <a:rPr lang="en-US" b="0" i="0" dirty="0">
                <a:solidFill>
                  <a:srgbClr val="1D1C1D"/>
                </a:solidFill>
                <a:effectLst/>
                <a:highlight>
                  <a:srgbClr val="F8F8F8"/>
                </a:highlight>
                <a:latin typeface="Slack-Lato"/>
              </a:rPr>
              <a:t>we used SQL to upload the database then we exported to CSV the using python and pandas 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plots that we will be using.</a:t>
            </a:r>
            <a:br>
              <a:rPr lang="en-US" dirty="0"/>
            </a:br>
            <a:r>
              <a:rPr lang="en-US" b="0" i="0" dirty="0">
                <a:solidFill>
                  <a:srgbClr val="1D1C1D"/>
                </a:solidFill>
                <a:effectLst/>
                <a:highlight>
                  <a:srgbClr val="F8F8F8"/>
                </a:highlight>
                <a:latin typeface="Slack-Lato"/>
              </a:rPr>
              <a:t>We did use sorted and group by and dropped </a:t>
            </a:r>
            <a:r>
              <a:rPr lang="en-US" b="0" i="0" dirty="0" err="1">
                <a:solidFill>
                  <a:srgbClr val="1D1C1D"/>
                </a:solidFill>
                <a:effectLst/>
                <a:highlight>
                  <a:srgbClr val="F8F8F8"/>
                </a:highlight>
                <a:latin typeface="Slack-Lato"/>
              </a:rPr>
              <a:t>thge</a:t>
            </a:r>
            <a:r>
              <a:rPr lang="en-US" b="0" i="0" dirty="0">
                <a:solidFill>
                  <a:srgbClr val="1D1C1D"/>
                </a:solidFill>
                <a:effectLst/>
                <a:highlight>
                  <a:srgbClr val="F8F8F8"/>
                </a:highlight>
                <a:latin typeface="Slack-Lato"/>
              </a:rPr>
              <a:t> null values for our interactive </a:t>
            </a:r>
            <a:r>
              <a:rPr lang="en-US" b="0" i="0" dirty="0" err="1">
                <a:solidFill>
                  <a:srgbClr val="1D1C1D"/>
                </a:solidFill>
                <a:effectLst/>
                <a:highlight>
                  <a:srgbClr val="F8F8F8"/>
                </a:highlight>
                <a:latin typeface="Slack-Lato"/>
              </a:rPr>
              <a:t>vizulaization</a:t>
            </a:r>
            <a:r>
              <a:rPr lang="en-US" b="0" i="0" dirty="0">
                <a:solidFill>
                  <a:srgbClr val="1D1C1D"/>
                </a:solidFill>
                <a:effectLst/>
                <a:highlight>
                  <a:srgbClr val="F8F8F8"/>
                </a:highlight>
                <a:latin typeface="Slack-Lato"/>
              </a:rPr>
              <a:t> we used </a:t>
            </a:r>
            <a:r>
              <a:rPr lang="en-US" b="0" i="0" dirty="0" err="1">
                <a:solidFill>
                  <a:srgbClr val="1D1C1D"/>
                </a:solidFill>
                <a:effectLst/>
                <a:highlight>
                  <a:srgbClr val="F8F8F8"/>
                </a:highlight>
                <a:latin typeface="Slack-Lato"/>
              </a:rPr>
              <a:t>plotly</a:t>
            </a:r>
            <a:r>
              <a:rPr lang="en-US" b="0" i="0" dirty="0">
                <a:solidFill>
                  <a:srgbClr val="1D1C1D"/>
                </a:solidFill>
                <a:effectLst/>
                <a:highlight>
                  <a:srgbClr val="F8F8F8"/>
                </a:highlight>
                <a:latin typeface="Slack-Lato"/>
              </a:rPr>
              <a:t> and folium. For the new Library we did use Seaborn.</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1770682-5C42-B43E-BCEA-886A64720D97}"/>
              </a:ext>
            </a:extLst>
          </p:cNvPr>
          <p:cNvPicPr>
            <a:picLocks noChangeAspect="1"/>
          </p:cNvPicPr>
          <p:nvPr/>
        </p:nvPicPr>
        <p:blipFill>
          <a:blip r:embed="rId3"/>
          <a:stretch>
            <a:fillRect/>
          </a:stretch>
        </p:blipFill>
        <p:spPr>
          <a:xfrm>
            <a:off x="2011680" y="1153232"/>
            <a:ext cx="4752334" cy="3639747"/>
          </a:xfrm>
          <a:prstGeom prst="rect">
            <a:avLst/>
          </a:prstGeom>
        </p:spPr>
      </p:pic>
    </p:spTree>
    <p:extLst>
      <p:ext uri="{BB962C8B-B14F-4D97-AF65-F5344CB8AC3E}">
        <p14:creationId xmlns:p14="http://schemas.microsoft.com/office/powerpoint/2010/main" val="1350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05E6BEB9-AFB7-63FB-F7D2-DEA770FF1EBE}"/>
              </a:ext>
            </a:extLst>
          </p:cNvPr>
          <p:cNvPicPr>
            <a:picLocks noChangeAspect="1"/>
          </p:cNvPicPr>
          <p:nvPr/>
        </p:nvPicPr>
        <p:blipFill>
          <a:blip r:embed="rId3"/>
          <a:stretch>
            <a:fillRect/>
          </a:stretch>
        </p:blipFill>
        <p:spPr>
          <a:xfrm>
            <a:off x="2066293" y="1017725"/>
            <a:ext cx="5011414" cy="3838173"/>
          </a:xfrm>
          <a:prstGeom prst="rect">
            <a:avLst/>
          </a:prstGeom>
        </p:spPr>
      </p:pic>
    </p:spTree>
    <p:extLst>
      <p:ext uri="{BB962C8B-B14F-4D97-AF65-F5344CB8AC3E}">
        <p14:creationId xmlns:p14="http://schemas.microsoft.com/office/powerpoint/2010/main" val="266813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2367</Words>
  <Application>Microsoft Macintosh PowerPoint</Application>
  <PresentationFormat>On-screen Show (16:9)</PresentationFormat>
  <Paragraphs>229</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Fahkwang</vt:lpstr>
      <vt:lpstr>Quicksand</vt:lpstr>
      <vt:lpstr>Arial</vt:lpstr>
      <vt:lpstr>Slack-Lato</vt:lpstr>
      <vt:lpstr>Roboto Condensed Light</vt:lpstr>
      <vt:lpstr>Ingrid Darling</vt:lpstr>
      <vt:lpstr>-apple-system</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9</cp:revision>
  <dcterms:modified xsi:type="dcterms:W3CDTF">2024-04-18T01:40:10Z</dcterms:modified>
</cp:coreProperties>
</file>